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Do Hyeon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DoHyeon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31af327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12031af327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030c6aecc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030c6aecc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a9bc8a08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3a9bc8a08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031af327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ko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ngram 설명, 그림</a:t>
            </a:r>
            <a:endParaRPr/>
          </a:p>
        </p:txBody>
      </p:sp>
      <p:sp>
        <p:nvSpPr>
          <p:cNvPr id="237" name="Google Shape;237;g12031af327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ac7a778f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ngram 설명, 그림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g13ac7a778f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031af327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2031af327f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a9bc8a08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3a9bc8a08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031af327f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Noto Sans Symbols"/>
              <a:buChar char="▪"/>
            </a:pPr>
            <a:r>
              <a:t/>
            </a:r>
            <a:endParaRPr/>
          </a:p>
        </p:txBody>
      </p:sp>
      <p:sp>
        <p:nvSpPr>
          <p:cNvPr id="325" name="Google Shape;325;g12031af327f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030c6aec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030c6aec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031af327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※ These algorithm can use sparse matrix as input variables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  <p:sp>
        <p:nvSpPr>
          <p:cNvPr id="357" name="Google Shape;357;g12031af327f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abb21244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3abb21244a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030c6aecc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030c6aecc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acbfe23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3acbfe23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031af327f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버트가 좋은 정보를 가지고 있다</a:t>
            </a:r>
            <a:endParaRPr/>
          </a:p>
        </p:txBody>
      </p:sp>
      <p:sp>
        <p:nvSpPr>
          <p:cNvPr id="425" name="Google Shape;425;g12031af327f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abb21244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3abb21244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abb21244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3abb21244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ac7a778f3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사실 attetion 하나만 써도 0.9 나왔음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이거는 atteino이 가장 re 좋은 방법이라는걸보여줌?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good generalization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scrath bert는 학습이 어려웠음 </a:t>
            </a:r>
            <a:endParaRPr/>
          </a:p>
        </p:txBody>
      </p:sp>
      <p:sp>
        <p:nvSpPr>
          <p:cNvPr id="485" name="Google Shape;485;g13ac7a778f3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031af327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2031af327f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031af327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2031af327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030c6aecc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030c6aecc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031af327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생각보다는 매우 좋은 성능은 아니였다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자체가 문제인지? 아니면 버트가 생각보다 별로인건지?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>
                <a:solidFill>
                  <a:schemeClr val="dk1"/>
                </a:solidFill>
              </a:rPr>
              <a:t>우리가 bert를 학습한 걸로 msa를 임의로 생성할수 있을까?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>
                <a:solidFill>
                  <a:schemeClr val="dk1"/>
                </a:solidFill>
              </a:rPr>
              <a:t>1번에 이어서 추가적인 정보를 넣어서 학습하면 msa 성능향상이 될까?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>
                <a:solidFill>
                  <a:schemeClr val="dk1"/>
                </a:solidFill>
              </a:rPr>
              <a:t>protein binding 에 대해서 확장해보고 싶다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>
                <a:solidFill>
                  <a:schemeClr val="dk1"/>
                </a:solidFill>
              </a:rPr>
              <a:t>bert가 생각보다는 좋은 성능은 아니였다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2031af327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ac7a778f3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13ac7a778f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abb2124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3abb2124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031af327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msa 를 주로 하는 예측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msa 오래 걸림.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정확하지도 않음.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없는것들도 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msa 없이도 정보를 얻을 수 는 없을까?</a:t>
            </a:r>
            <a:endParaRPr/>
          </a:p>
        </p:txBody>
      </p:sp>
      <p:sp>
        <p:nvSpPr>
          <p:cNvPr id="95" name="Google Shape;95;g12031af327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abb2124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단백질을 langurage modle로 모델링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 엄청 큰 데이터로 학습된 모델이 있음</a:t>
            </a:r>
            <a:endParaRPr/>
          </a:p>
        </p:txBody>
      </p:sp>
      <p:sp>
        <p:nvSpPr>
          <p:cNvPr id="113" name="Google Shape;113;g13abb2124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31af327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하는 이유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 msa 없이도 seq만으로 좋은 정보를 알고싶다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msa 정보 없이도 protein bert가 일종의 단백질 언어를 학습했다고 하면 구조도 잘 예측할 것이다 (가장 큰 이유)-</a:t>
            </a:r>
            <a:r>
              <a:rPr lang="ko"/>
              <a:t>pseudo</a:t>
            </a:r>
            <a:r>
              <a:rPr lang="ko"/>
              <a:t> msa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2 모델 선택에 도움을 줄 수 있다 (=Provide intuition for model selection)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여러 모델이 있을 때 각 모델이 잘하는 protein을 class로 놓고 학습해서 어떤 class 속할지 예측해 선택에 도움을 줄 수 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 모델의 확장가능성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 복잡한 task 나 네트워크 예를 들어 binding같은게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구조도 물론 중요하지만 다른 변수도 많기 때문에 예측하기 전에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좀더 쉬운태스크로 downstream task 학습이 가능성이 있는지 확인해본다.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이것도 못하면 더 어려운건 어짜피 못할 거라고 생각하기 때문.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Noto Sans Symbols"/>
              <a:buChar char="▪"/>
            </a:pPr>
            <a:r>
              <a:rPr lang="k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speed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Noto Sans Symbols"/>
              <a:buChar char="▪"/>
            </a:pPr>
            <a:r>
              <a:rPr lang="k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Multi-class classification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k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Small, Imbalanced dataset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Noto Sans Symbols"/>
              <a:buChar char="▪"/>
            </a:pPr>
            <a:r>
              <a:rPr lang="k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Implementatio</a:t>
            </a:r>
            <a:endParaRPr/>
          </a:p>
        </p:txBody>
      </p:sp>
      <p:sp>
        <p:nvSpPr>
          <p:cNvPr id="138" name="Google Shape;138;g12031af327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030c6aecc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030c6aecc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030c6aec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2030c6aec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031af327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2031af327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32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1287690"/>
            <a:ext cx="9154800" cy="1395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Classification from Single Amino-Acid Sequence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109071" y="3359028"/>
            <a:ext cx="507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latin typeface="Times New Roman"/>
                <a:ea typeface="Times New Roman"/>
                <a:cs typeface="Times New Roman"/>
                <a:sym typeface="Times New Roman"/>
              </a:rPr>
              <a:t>KIAS CAC Summer School 2022 Project</a:t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958365" y="2975388"/>
            <a:ext cx="5227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latin typeface="Times New Roman"/>
                <a:ea typeface="Times New Roman"/>
                <a:cs typeface="Times New Roman"/>
                <a:sym typeface="Times New Roman"/>
              </a:rPr>
              <a:t>Team1</a:t>
            </a:r>
            <a:r>
              <a:rPr b="1" lang="ko" sz="1050"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r>
              <a:rPr b="1" lang="ko" sz="1050">
                <a:latin typeface="Times New Roman"/>
                <a:ea typeface="Times New Roman"/>
                <a:cs typeface="Times New Roman"/>
                <a:sym typeface="Times New Roman"/>
              </a:rPr>
              <a:t> JinSu Kim</a:t>
            </a:r>
            <a:r>
              <a:rPr b="1" lang="ko" sz="1050">
                <a:latin typeface="Times New Roman"/>
                <a:ea typeface="Times New Roman"/>
                <a:cs typeface="Times New Roman"/>
                <a:sym typeface="Times New Roman"/>
              </a:rPr>
              <a:t>, JaeWon Lee, Bohyun Ryou, Hyunjung Kim, WooJong Kim</a:t>
            </a:r>
            <a:endParaRPr b="1" i="0" sz="10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42383" t="0"/>
          <a:stretch/>
        </p:blipFill>
        <p:spPr>
          <a:xfrm>
            <a:off x="8162995" y="4370100"/>
            <a:ext cx="886926" cy="7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/>
        </p:nvSpPr>
        <p:spPr>
          <a:xfrm>
            <a:off x="112525" y="199300"/>
            <a:ext cx="4974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</a:t>
            </a:r>
            <a:endParaRPr b="1"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Algorithm</a:t>
            </a:r>
            <a:endParaRPr b="1"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6947000" y="0"/>
            <a:ext cx="16095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0" l="0" r="42383" t="0"/>
          <a:stretch/>
        </p:blipFill>
        <p:spPr>
          <a:xfrm>
            <a:off x="7308282" y="4422350"/>
            <a:ext cx="886926" cy="7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3179300" y="232112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and Algorithm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675" y="1323350"/>
            <a:ext cx="3727150" cy="27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75" y="2477675"/>
            <a:ext cx="2486124" cy="16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663" y="3036888"/>
            <a:ext cx="1426225" cy="9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/>
          <p:nvPr/>
        </p:nvSpPr>
        <p:spPr>
          <a:xfrm>
            <a:off x="3799875" y="2059325"/>
            <a:ext cx="954300" cy="573900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3304563" y="2287175"/>
            <a:ext cx="458400" cy="19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4791063" y="2287150"/>
            <a:ext cx="458400" cy="19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6">
            <a:alphaModFix/>
          </a:blip>
          <a:srcRect b="-10" l="45085" r="0" t="10"/>
          <a:stretch/>
        </p:blipFill>
        <p:spPr>
          <a:xfrm>
            <a:off x="0" y="1072838"/>
            <a:ext cx="3271527" cy="12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and Algorithm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16125" y="848001"/>
            <a:ext cx="83691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02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-"/>
            </a:pPr>
            <a:r>
              <a:rPr b="1" lang="ko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with vector embedded by n-gram tokenizer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Naive Bayesian, Adaboost, Nearest Centroid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SGDClassifier, Decision-Tree, RandomForest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-"/>
            </a:pPr>
            <a:r>
              <a:rPr b="1" lang="ko" sz="1600">
                <a:latin typeface="Times New Roman"/>
                <a:ea typeface="Times New Roman"/>
                <a:cs typeface="Times New Roman"/>
                <a:sym typeface="Times New Roman"/>
              </a:rPr>
              <a:t> Deep Learning Model	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pre-trained BERT model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CNN model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linear model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and Algorithm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6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229650" y="1243388"/>
            <a:ext cx="37770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02124"/>
                </a:solidFill>
                <a:highlight>
                  <a:srgbClr val="FFFFFF"/>
                </a:highlight>
              </a:rPr>
              <a:t>  N-gram model is a type of probabilistic language model for predicting the next item in such a sequence in the form of a (n − 1)–order Markov model.</a:t>
            </a:r>
            <a:endParaRPr sz="13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02124"/>
                </a:solidFill>
                <a:highlight>
                  <a:srgbClr val="FFFFFF"/>
                </a:highlight>
              </a:rPr>
              <a:t>  N-gram models(and algorithms that use them) benefits are relative simplicity and scalability, with larger n, a model can store more context, enabling smaller experiments to s</a:t>
            </a:r>
            <a:r>
              <a:rPr lang="ko" sz="1300">
                <a:solidFill>
                  <a:srgbClr val="202124"/>
                </a:solidFill>
                <a:highlight>
                  <a:srgbClr val="FFFFFF"/>
                </a:highlight>
              </a:rPr>
              <a:t>cale up from larger</a:t>
            </a:r>
            <a:endParaRPr sz="13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4006650" y="1986650"/>
            <a:ext cx="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"/>
          <p:cNvSpPr txBox="1"/>
          <p:nvPr/>
        </p:nvSpPr>
        <p:spPr>
          <a:xfrm>
            <a:off x="259475" y="712675"/>
            <a:ext cx="158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202124"/>
                </a:solidFill>
                <a:highlight>
                  <a:srgbClr val="FFFFFF"/>
                </a:highlight>
              </a:rPr>
              <a:t>N-gram</a:t>
            </a:r>
            <a:endParaRPr b="1" sz="1700"/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150" y="1596962"/>
            <a:ext cx="3828001" cy="1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349" y="3259900"/>
            <a:ext cx="5100725" cy="13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775" y="712675"/>
            <a:ext cx="4483200" cy="799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and Algorithm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93950" y="990740"/>
            <a:ext cx="8258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Noto Sans Symbols"/>
              <a:buChar char="▪"/>
            </a:pPr>
            <a:r>
              <a:rPr lang="ko" sz="1500">
                <a:latin typeface="Times New Roman"/>
                <a:ea typeface="Times New Roman"/>
                <a:cs typeface="Times New Roman"/>
                <a:sym typeface="Times New Roman"/>
              </a:rPr>
              <a:t>Training : Cross Validation(n=8)</a:t>
            </a:r>
            <a:r>
              <a:rPr b="0" i="0" lang="ko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/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50" y="2131550"/>
            <a:ext cx="3542550" cy="15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902" y="1911740"/>
            <a:ext cx="4366698" cy="22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/>
          <p:nvPr/>
        </p:nvSpPr>
        <p:spPr>
          <a:xfrm>
            <a:off x="4221625" y="2689138"/>
            <a:ext cx="458400" cy="19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4645296" y="1511550"/>
            <a:ext cx="460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Stratified K-Fold Cross Validation : Imbalanced dataset</a:t>
            </a:r>
            <a:endParaRPr b="1"/>
          </a:p>
        </p:txBody>
      </p:sp>
      <p:sp>
        <p:nvSpPr>
          <p:cNvPr id="298" name="Google Shape;298;p27"/>
          <p:cNvSpPr txBox="1"/>
          <p:nvPr/>
        </p:nvSpPr>
        <p:spPr>
          <a:xfrm>
            <a:off x="-152404" y="1518575"/>
            <a:ext cx="460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K-Fold Cross validation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and Algorithm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8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93950" y="698965"/>
            <a:ext cx="8258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Noto Sans Symbols"/>
              <a:buChar char="▪"/>
            </a:pPr>
            <a:r>
              <a:rPr lang="ko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 </a:t>
            </a:r>
            <a:r>
              <a:rPr lang="ko" sz="1500">
                <a:latin typeface="Times New Roman"/>
                <a:ea typeface="Times New Roman"/>
                <a:cs typeface="Times New Roman"/>
                <a:sym typeface="Times New Roman"/>
              </a:rPr>
              <a:t>Training :Torch, Huggingface, Horovod, MPI, tensorboard</a:t>
            </a:r>
            <a:endParaRPr sz="1600"/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898" y="2868313"/>
            <a:ext cx="1313776" cy="13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025" y="1804065"/>
            <a:ext cx="3249677" cy="23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/>
        </p:nvSpPr>
        <p:spPr>
          <a:xfrm>
            <a:off x="1142999" y="4291750"/>
            <a:ext cx="287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epoch : 6 hour -&gt; 40 min (8 gpu) 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3875" y="2336579"/>
            <a:ext cx="1122150" cy="112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6319" y="1538494"/>
            <a:ext cx="932450" cy="9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7">
            <a:alphaModFix/>
          </a:blip>
          <a:srcRect b="12653" l="30249" r="27790" t="11485"/>
          <a:stretch/>
        </p:blipFill>
        <p:spPr>
          <a:xfrm>
            <a:off x="539388" y="1804075"/>
            <a:ext cx="975173" cy="1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29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and Algorithm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9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130675" y="693052"/>
            <a:ext cx="8258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Noto Sans Symbols"/>
              <a:buChar char="▪"/>
            </a:pPr>
            <a:r>
              <a:rPr lang="ko" sz="1500"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 sz="1600"/>
          </a:p>
        </p:txBody>
      </p:sp>
      <p:pic>
        <p:nvPicPr>
          <p:cNvPr id="341" name="Google Shape;3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00" y="1718537"/>
            <a:ext cx="1452000" cy="7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850" y="1831900"/>
            <a:ext cx="4556050" cy="5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 txBox="1"/>
          <p:nvPr/>
        </p:nvSpPr>
        <p:spPr>
          <a:xfrm>
            <a:off x="634675" y="1254363"/>
            <a:ext cx="667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Macro F1 Score = Calculate F1 scores per each class and get their unweighted mean</a:t>
            </a:r>
            <a:endParaRPr b="1" sz="1200"/>
          </a:p>
        </p:txBody>
      </p:sp>
      <p:sp>
        <p:nvSpPr>
          <p:cNvPr id="344" name="Google Shape;344;p29"/>
          <p:cNvSpPr txBox="1"/>
          <p:nvPr/>
        </p:nvSpPr>
        <p:spPr>
          <a:xfrm>
            <a:off x="684450" y="2583800"/>
            <a:ext cx="667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: Error matrix which reports the number of TP / FP/ TN/ FN</a:t>
            </a:r>
            <a:endParaRPr b="1" sz="1200"/>
          </a:p>
        </p:txBody>
      </p:sp>
      <p:pic>
        <p:nvPicPr>
          <p:cNvPr id="345" name="Google Shape;3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725" y="3012000"/>
            <a:ext cx="2714000" cy="14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9"/>
          <p:cNvSpPr/>
          <p:nvPr/>
        </p:nvSpPr>
        <p:spPr>
          <a:xfrm>
            <a:off x="4398600" y="3622763"/>
            <a:ext cx="458400" cy="19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0250" y="2834711"/>
            <a:ext cx="2394575" cy="17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/>
        </p:nvSpPr>
        <p:spPr>
          <a:xfrm>
            <a:off x="112525" y="199300"/>
            <a:ext cx="497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1"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6947000" y="0"/>
            <a:ext cx="16095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 b="0" l="0" r="42383" t="0"/>
          <a:stretch/>
        </p:blipFill>
        <p:spPr>
          <a:xfrm>
            <a:off x="7308282" y="4422350"/>
            <a:ext cx="886926" cy="7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 : </a:t>
            </a:r>
            <a:r>
              <a:rPr b="1" lang="ko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classification (PDB class)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1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51525" y="726488"/>
            <a:ext cx="87072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Noto Sans Symbols"/>
              <a:buChar char="▪"/>
            </a:pPr>
            <a:r>
              <a:rPr b="1" lang="ko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with vector embedded by n-gram tokenizer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3" name="Google Shape;3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25" y="1464612"/>
            <a:ext cx="3013174" cy="22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00" y="1304750"/>
            <a:ext cx="4394294" cy="2569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 : </a:t>
            </a:r>
            <a:r>
              <a:rPr b="1" lang="ko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classification (PDB class)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2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7678800" y="972625"/>
            <a:ext cx="136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NearestCentroid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2-gram token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score: 0.254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925" y="795900"/>
            <a:ext cx="2868949" cy="206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 txBox="1"/>
          <p:nvPr/>
        </p:nvSpPr>
        <p:spPr>
          <a:xfrm>
            <a:off x="223150" y="912913"/>
            <a:ext cx="225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Adaboost 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2-gram token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score: 0.238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95900"/>
            <a:ext cx="2801700" cy="194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1438" y="2807196"/>
            <a:ext cx="2516525" cy="18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2"/>
          <p:cNvSpPr txBox="1"/>
          <p:nvPr/>
        </p:nvSpPr>
        <p:spPr>
          <a:xfrm>
            <a:off x="223150" y="3003325"/>
            <a:ext cx="161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BernoulliNB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2-gram token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score: 0.270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7553500" y="2807200"/>
            <a:ext cx="481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MultinomialNB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2-gram token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gini impurity</a:t>
            </a:r>
            <a:br>
              <a:rPr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leaf : None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score: 0.353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599" y="2813090"/>
            <a:ext cx="2516499" cy="184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12525" y="199300"/>
            <a:ext cx="601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Char char="▪"/>
            </a:pPr>
            <a:r>
              <a:rPr b="1" lang="ko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6947000" y="0"/>
            <a:ext cx="16095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42383" t="0"/>
          <a:stretch/>
        </p:blipFill>
        <p:spPr>
          <a:xfrm>
            <a:off x="7308282" y="4422350"/>
            <a:ext cx="886926" cy="7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617350" y="2934650"/>
            <a:ext cx="60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 : </a:t>
            </a:r>
            <a:r>
              <a:rPr b="1" lang="ko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classification (PDB class)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3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33"/>
          <p:cNvSpPr txBox="1"/>
          <p:nvPr/>
        </p:nvSpPr>
        <p:spPr>
          <a:xfrm>
            <a:off x="169325" y="760650"/>
            <a:ext cx="134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SGDClassifier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2-gram token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gini impurity</a:t>
            </a:r>
            <a:br>
              <a:rPr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leaf : None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score: 0.36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8" name="Google Shape;4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38" y="807125"/>
            <a:ext cx="2798401" cy="207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849" y="868925"/>
            <a:ext cx="2949001" cy="21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3"/>
          <p:cNvSpPr txBox="1"/>
          <p:nvPr/>
        </p:nvSpPr>
        <p:spPr>
          <a:xfrm>
            <a:off x="7371650" y="807125"/>
            <a:ext cx="481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Classifier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2-gram token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gini impurity</a:t>
            </a:r>
            <a:br>
              <a:rPr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leaf : None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 : 0.518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1" name="Google Shape;4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900" y="2791000"/>
            <a:ext cx="2546924" cy="185395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3"/>
          <p:cNvSpPr txBox="1"/>
          <p:nvPr/>
        </p:nvSpPr>
        <p:spPr>
          <a:xfrm>
            <a:off x="169325" y="2791000"/>
            <a:ext cx="150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RandomForest 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2-gram token</a:t>
            </a:r>
            <a:b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128 estimators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score: 0.652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34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 : protein classification (PDB class)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4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-264700" y="635750"/>
            <a:ext cx="53538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02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-"/>
            </a:pPr>
            <a:r>
              <a:rPr b="1" lang="ko" sz="1600">
                <a:latin typeface="Times New Roman"/>
                <a:ea typeface="Times New Roman"/>
                <a:cs typeface="Times New Roman"/>
                <a:sym typeface="Times New Roman"/>
              </a:rPr>
              <a:t>BERT based model : </a:t>
            </a: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pre-trained BERT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-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transfer learning except last 5 layer</a:t>
            </a:r>
            <a:endParaRPr sz="1600"/>
          </a:p>
        </p:txBody>
      </p:sp>
      <p:pic>
        <p:nvPicPr>
          <p:cNvPr id="441" name="Google Shape;4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400" y="1680900"/>
            <a:ext cx="3249044" cy="29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4"/>
          <p:cNvPicPr preferRelativeResize="0"/>
          <p:nvPr/>
        </p:nvPicPr>
        <p:blipFill rotWithShape="1">
          <a:blip r:embed="rId4">
            <a:alphaModFix/>
          </a:blip>
          <a:srcRect b="0" l="0" r="-1183" t="9918"/>
          <a:stretch/>
        </p:blipFill>
        <p:spPr>
          <a:xfrm>
            <a:off x="429475" y="1943925"/>
            <a:ext cx="5093926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5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5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 : protein classification (PDB class)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5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5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60" name="Google Shape;4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250" y="1399212"/>
            <a:ext cx="5047451" cy="3106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/>
        </p:nvSpPr>
        <p:spPr>
          <a:xfrm>
            <a:off x="51525" y="644000"/>
            <a:ext cx="4134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-31496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b="1" lang="ko" sz="1600">
                <a:latin typeface="Times New Roman"/>
                <a:ea typeface="Times New Roman"/>
                <a:cs typeface="Times New Roman"/>
                <a:sym typeface="Times New Roman"/>
              </a:rPr>
              <a:t>DistillProt</a:t>
            </a:r>
            <a:r>
              <a:rPr b="1" lang="ko" sz="1600">
                <a:latin typeface="Times New Roman"/>
                <a:ea typeface="Times New Roman"/>
                <a:cs typeface="Times New Roman"/>
                <a:sym typeface="Times New Roman"/>
              </a:rPr>
              <a:t>Bert model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96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b="1" lang="ko" sz="1600">
                <a:latin typeface="Times New Roman"/>
                <a:ea typeface="Times New Roman"/>
                <a:cs typeface="Times New Roman"/>
                <a:sym typeface="Times New Roman"/>
              </a:rPr>
              <a:t>F1 : 0.742 </a:t>
            </a:r>
            <a:endParaRPr sz="1600"/>
          </a:p>
        </p:txBody>
      </p:sp>
      <p:pic>
        <p:nvPicPr>
          <p:cNvPr id="462" name="Google Shape;4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49" y="1757900"/>
            <a:ext cx="4777500" cy="23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3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36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 :</a:t>
            </a: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classification (PDB class)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36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6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80" name="Google Shape;4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825" y="1548355"/>
            <a:ext cx="5724675" cy="28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424" y="1361319"/>
            <a:ext cx="4955249" cy="30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6"/>
          <p:cNvSpPr txBox="1"/>
          <p:nvPr/>
        </p:nvSpPr>
        <p:spPr>
          <a:xfrm>
            <a:off x="51525" y="644000"/>
            <a:ext cx="4134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-31496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b="1" lang="ko" sz="1600">
                <a:latin typeface="Times New Roman"/>
                <a:ea typeface="Times New Roman"/>
                <a:cs typeface="Times New Roman"/>
                <a:sym typeface="Times New Roman"/>
              </a:rPr>
              <a:t>ProtBert model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96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b="1" lang="ko" sz="1600">
                <a:latin typeface="Times New Roman"/>
                <a:ea typeface="Times New Roman"/>
                <a:cs typeface="Times New Roman"/>
                <a:sym typeface="Times New Roman"/>
              </a:rPr>
              <a:t>F1 : 0.754 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 : protein classification (CATH class)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37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7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00" name="Google Shape;500;p37"/>
          <p:cNvSpPr txBox="1"/>
          <p:nvPr/>
        </p:nvSpPr>
        <p:spPr>
          <a:xfrm>
            <a:off x="51525" y="644000"/>
            <a:ext cx="8487300" cy="3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1" name="Google Shape;5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277" y="1701138"/>
            <a:ext cx="2762450" cy="21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600" y="1678825"/>
            <a:ext cx="3867244" cy="21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3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38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 : protein classification (CATH class)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8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8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20" name="Google Shape;5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198" y="1053250"/>
            <a:ext cx="5664574" cy="3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8"/>
          <p:cNvPicPr preferRelativeResize="0"/>
          <p:nvPr/>
        </p:nvPicPr>
        <p:blipFill rotWithShape="1">
          <a:blip r:embed="rId4">
            <a:alphaModFix/>
          </a:blip>
          <a:srcRect b="0" l="0" r="7071" t="0"/>
          <a:stretch/>
        </p:blipFill>
        <p:spPr>
          <a:xfrm>
            <a:off x="-353425" y="1567875"/>
            <a:ext cx="5083575" cy="27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/>
        </p:nvSpPr>
        <p:spPr>
          <a:xfrm>
            <a:off x="51525" y="644000"/>
            <a:ext cx="4134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-31496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b="1" lang="ko" sz="1600">
                <a:latin typeface="Times New Roman"/>
                <a:ea typeface="Times New Roman"/>
                <a:cs typeface="Times New Roman"/>
                <a:sym typeface="Times New Roman"/>
              </a:rPr>
              <a:t>DistillProtBert model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96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b="1" lang="ko" sz="1600">
                <a:latin typeface="Times New Roman"/>
                <a:ea typeface="Times New Roman"/>
                <a:cs typeface="Times New Roman"/>
                <a:sym typeface="Times New Roman"/>
              </a:rPr>
              <a:t>F1 : 0.896 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3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39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9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540" name="Google Shape;540;p39"/>
          <p:cNvGrpSpPr/>
          <p:nvPr/>
        </p:nvGrpSpPr>
        <p:grpSpPr>
          <a:xfrm>
            <a:off x="1984550" y="1274575"/>
            <a:ext cx="5148805" cy="677100"/>
            <a:chOff x="2567921" y="1553750"/>
            <a:chExt cx="4031954" cy="677100"/>
          </a:xfrm>
        </p:grpSpPr>
        <p:sp>
          <p:nvSpPr>
            <p:cNvPr id="541" name="Google Shape;541;p39"/>
            <p:cNvSpPr/>
            <p:nvPr/>
          </p:nvSpPr>
          <p:spPr>
            <a:xfrm>
              <a:off x="2583475" y="1553750"/>
              <a:ext cx="4016400" cy="677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 rot="-5400000">
              <a:off x="2535532" y="1586140"/>
              <a:ext cx="671925" cy="607146"/>
            </a:xfrm>
            <a:prstGeom prst="flowChartOffpageConnector">
              <a:avLst/>
            </a:prstGeom>
            <a:solidFill>
              <a:srgbClr val="00206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39"/>
          <p:cNvGrpSpPr/>
          <p:nvPr/>
        </p:nvGrpSpPr>
        <p:grpSpPr>
          <a:xfrm>
            <a:off x="1984616" y="2905425"/>
            <a:ext cx="5148651" cy="677100"/>
            <a:chOff x="1875600" y="1553750"/>
            <a:chExt cx="4724400" cy="677100"/>
          </a:xfrm>
        </p:grpSpPr>
        <p:sp>
          <p:nvSpPr>
            <p:cNvPr id="544" name="Google Shape;544;p39"/>
            <p:cNvSpPr/>
            <p:nvPr/>
          </p:nvSpPr>
          <p:spPr>
            <a:xfrm>
              <a:off x="1875600" y="1553750"/>
              <a:ext cx="4724400" cy="677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 rot="-5400000">
              <a:off x="1919675" y="1509675"/>
              <a:ext cx="671925" cy="760075"/>
            </a:xfrm>
            <a:prstGeom prst="flowChartOffpageConnector">
              <a:avLst/>
            </a:prstGeom>
            <a:solidFill>
              <a:srgbClr val="00206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39"/>
          <p:cNvSpPr/>
          <p:nvPr/>
        </p:nvSpPr>
        <p:spPr>
          <a:xfrm>
            <a:off x="1984675" y="2090000"/>
            <a:ext cx="51747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"/>
          <p:cNvSpPr/>
          <p:nvPr/>
        </p:nvSpPr>
        <p:spPr>
          <a:xfrm rot="-5400000">
            <a:off x="2049338" y="2027913"/>
            <a:ext cx="671925" cy="801250"/>
          </a:xfrm>
          <a:prstGeom prst="flowChartOffpageConnector">
            <a:avLst/>
          </a:prstGeom>
          <a:solidFill>
            <a:srgbClr val="0020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9"/>
          <p:cNvSpPr txBox="1"/>
          <p:nvPr/>
        </p:nvSpPr>
        <p:spPr>
          <a:xfrm>
            <a:off x="2680750" y="1301075"/>
            <a:ext cx="429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ProtBert shows higher performance 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compared to other methods.</a:t>
            </a:r>
            <a:endParaRPr b="1"/>
          </a:p>
        </p:txBody>
      </p:sp>
      <p:sp>
        <p:nvSpPr>
          <p:cNvPr id="549" name="Google Shape;549;p39"/>
          <p:cNvSpPr txBox="1"/>
          <p:nvPr/>
        </p:nvSpPr>
        <p:spPr>
          <a:xfrm>
            <a:off x="2819250" y="2228450"/>
            <a:ext cx="42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Confirmed that 'transfer learning' is possible.</a:t>
            </a:r>
            <a:endParaRPr b="1"/>
          </a:p>
        </p:txBody>
      </p:sp>
      <p:sp>
        <p:nvSpPr>
          <p:cNvPr id="550" name="Google Shape;550;p39"/>
          <p:cNvSpPr txBox="1"/>
          <p:nvPr/>
        </p:nvSpPr>
        <p:spPr>
          <a:xfrm>
            <a:off x="2819250" y="3036225"/>
            <a:ext cx="46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Pre-trained parameters</a:t>
            </a:r>
            <a:r>
              <a:rPr b="1" lang="ko">
                <a:solidFill>
                  <a:schemeClr val="dk1"/>
                </a:solidFill>
              </a:rPr>
              <a:t> have useful information.</a:t>
            </a:r>
            <a:endParaRPr b="1"/>
          </a:p>
        </p:txBody>
      </p:sp>
      <p:sp>
        <p:nvSpPr>
          <p:cNvPr id="551" name="Google Shape;551;p39"/>
          <p:cNvSpPr txBox="1"/>
          <p:nvPr/>
        </p:nvSpPr>
        <p:spPr>
          <a:xfrm>
            <a:off x="2131950" y="2105300"/>
            <a:ext cx="5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</a:rPr>
              <a:t>2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52" name="Google Shape;552;p39"/>
          <p:cNvSpPr txBox="1"/>
          <p:nvPr/>
        </p:nvSpPr>
        <p:spPr>
          <a:xfrm>
            <a:off x="2131950" y="1305175"/>
            <a:ext cx="5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</a:rPr>
              <a:t>1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53" name="Google Shape;553;p39"/>
          <p:cNvSpPr txBox="1"/>
          <p:nvPr/>
        </p:nvSpPr>
        <p:spPr>
          <a:xfrm>
            <a:off x="2131950" y="2905425"/>
            <a:ext cx="50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</a:rPr>
              <a:t>3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/>
          <p:nvPr/>
        </p:nvSpPr>
        <p:spPr>
          <a:xfrm>
            <a:off x="112525" y="199300"/>
            <a:ext cx="497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b="1"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6947000" y="0"/>
            <a:ext cx="16095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0"/>
          <p:cNvPicPr preferRelativeResize="0"/>
          <p:nvPr/>
        </p:nvPicPr>
        <p:blipFill rotWithShape="1">
          <a:blip r:embed="rId3">
            <a:alphaModFix/>
          </a:blip>
          <a:srcRect b="0" l="0" r="42383" t="0"/>
          <a:stretch/>
        </p:blipFill>
        <p:spPr>
          <a:xfrm>
            <a:off x="7308282" y="4422350"/>
            <a:ext cx="886926" cy="7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4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6" name="Google Shape;576;p41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1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78" name="Google Shape;578;p41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3270750" y="2284825"/>
            <a:ext cx="2501488" cy="250148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1"/>
          <p:cNvSpPr txBox="1"/>
          <p:nvPr/>
        </p:nvSpPr>
        <p:spPr>
          <a:xfrm>
            <a:off x="5667800" y="2829075"/>
            <a:ext cx="149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?</a:t>
            </a:r>
            <a:endParaRPr b="1" sz="6000">
              <a:solidFill>
                <a:schemeClr val="l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2901250" y="2981475"/>
            <a:ext cx="149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?</a:t>
            </a:r>
            <a:endParaRPr b="1" sz="6000">
              <a:solidFill>
                <a:schemeClr val="l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1" name="Google Shape;581;p41"/>
          <p:cNvSpPr txBox="1"/>
          <p:nvPr/>
        </p:nvSpPr>
        <p:spPr>
          <a:xfrm>
            <a:off x="464275" y="827775"/>
            <a:ext cx="81477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Is it possible to generate MSA from ProtBert?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Improving MSA performance by </a:t>
            </a:r>
            <a:r>
              <a:rPr lang="ko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with </a:t>
            </a: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additional information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Further study: Protein Binding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"/>
          <p:cNvSpPr/>
          <p:nvPr/>
        </p:nvSpPr>
        <p:spPr>
          <a:xfrm>
            <a:off x="0" y="1592745"/>
            <a:ext cx="9144000" cy="2022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7" name="Google Shape;587;p42"/>
          <p:cNvPicPr preferRelativeResize="0"/>
          <p:nvPr/>
        </p:nvPicPr>
        <p:blipFill rotWithShape="1">
          <a:blip r:embed="rId3">
            <a:alphaModFix/>
          </a:blip>
          <a:srcRect b="0" l="0" r="42383" t="0"/>
          <a:stretch/>
        </p:blipFill>
        <p:spPr>
          <a:xfrm>
            <a:off x="4191232" y="4101600"/>
            <a:ext cx="886926" cy="7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2"/>
          <p:cNvSpPr txBox="1"/>
          <p:nvPr/>
        </p:nvSpPr>
        <p:spPr>
          <a:xfrm>
            <a:off x="1512789" y="1782245"/>
            <a:ext cx="59886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880" y="1195901"/>
            <a:ext cx="4603345" cy="337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475" y="726301"/>
            <a:ext cx="4083455" cy="39076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4289425" y="3642200"/>
            <a:ext cx="7263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6116225" y="3048900"/>
            <a:ext cx="3000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Anfinsen’s thermodynamic hypothesis</a:t>
            </a:r>
            <a:r>
              <a:rPr lang="ko"/>
              <a:t> (Nobel prize 1973):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native 3D structure of protein is determined solely by the amino acid sequence.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Sequence Alignment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088" y="726301"/>
            <a:ext cx="5510228" cy="390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protein using language model</a:t>
            </a:r>
            <a:endParaRPr b="1" sz="19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100" y="1974563"/>
            <a:ext cx="2135721" cy="9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99" y="1866213"/>
            <a:ext cx="2508600" cy="14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74400" y="4470000"/>
            <a:ext cx="6161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2"/>
                </a:solidFill>
              </a:rPr>
              <a:t>[1] ProtTrans: Towards Cracking the Language of Life’s Code Through Self-Supervised Learning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731400" y="3385650"/>
            <a:ext cx="19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150GB dataset</a:t>
            </a:r>
            <a:endParaRPr b="1"/>
          </a:p>
        </p:txBody>
      </p:sp>
      <p:sp>
        <p:nvSpPr>
          <p:cNvPr id="132" name="Google Shape;132;p18"/>
          <p:cNvSpPr txBox="1"/>
          <p:nvPr/>
        </p:nvSpPr>
        <p:spPr>
          <a:xfrm>
            <a:off x="6434175" y="3385650"/>
            <a:ext cx="2015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420M parameters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1024 embedding dim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30 layer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Masked-LM task</a:t>
            </a:r>
            <a:endParaRPr sz="1100"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5">
            <a:alphaModFix/>
          </a:blip>
          <a:srcRect b="0" l="17593" r="0" t="0"/>
          <a:stretch/>
        </p:blipFill>
        <p:spPr>
          <a:xfrm>
            <a:off x="5930977" y="1464650"/>
            <a:ext cx="2889099" cy="18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1330950" y="3385650"/>
            <a:ext cx="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512</a:t>
            </a:r>
            <a:r>
              <a:rPr b="1" lang="ko"/>
              <a:t> TPU</a:t>
            </a:r>
            <a:endParaRPr b="1"/>
          </a:p>
        </p:txBody>
      </p:sp>
      <p:sp>
        <p:nvSpPr>
          <p:cNvPr id="135" name="Google Shape;135;p18"/>
          <p:cNvSpPr txBox="1"/>
          <p:nvPr/>
        </p:nvSpPr>
        <p:spPr>
          <a:xfrm>
            <a:off x="3928499" y="834325"/>
            <a:ext cx="14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2"/>
                </a:solidFill>
              </a:rPr>
              <a:t>P</a:t>
            </a:r>
            <a:r>
              <a:rPr b="1" lang="ko" sz="1700">
                <a:solidFill>
                  <a:schemeClr val="accent2"/>
                </a:solidFill>
              </a:rPr>
              <a:t>rotBert</a:t>
            </a:r>
            <a:r>
              <a:rPr b="1" lang="ko" sz="1000">
                <a:solidFill>
                  <a:srgbClr val="757575"/>
                </a:solidFill>
              </a:rPr>
              <a:t>[1]</a:t>
            </a:r>
            <a:endParaRPr b="1" sz="1000">
              <a:solidFill>
                <a:srgbClr val="75757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Topic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62400" y="910550"/>
            <a:ext cx="58623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10000"/>
          </a:bodyPr>
          <a:lstStyle/>
          <a:p>
            <a:pPr indent="-32575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75000"/>
              <a:buFont typeface="Noto Sans Symbols"/>
              <a:buChar char="▪"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Downstream task</a:t>
            </a:r>
            <a:endParaRPr b="1"/>
          </a:p>
          <a:p>
            <a:pPr indent="-32575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90000"/>
              <a:buFont typeface="Noto Sans Symbols"/>
              <a:buChar char="▪"/>
            </a:pPr>
            <a:r>
              <a:rPr lang="ko" sz="2000">
                <a:latin typeface="Times New Roman"/>
                <a:ea typeface="Times New Roman"/>
                <a:cs typeface="Times New Roman"/>
                <a:sym typeface="Times New Roman"/>
              </a:rPr>
              <a:t>Protein function classification : PDB dataset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▪"/>
            </a:pPr>
            <a:r>
              <a:rPr lang="ko" sz="2000">
                <a:latin typeface="Times New Roman"/>
                <a:ea typeface="Times New Roman"/>
                <a:cs typeface="Times New Roman"/>
                <a:sym typeface="Times New Roman"/>
              </a:rPr>
              <a:t>Protein structure classification : CATH dataset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7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75000"/>
              <a:buFont typeface="Noto Sans Symbols"/>
              <a:buChar char="▪"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Motivation &amp; Significance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70000"/>
              <a:buFont typeface="Noto Sans Symbols"/>
              <a:buChar char="▪"/>
            </a:pPr>
            <a:r>
              <a:rPr lang="ko" sz="2000">
                <a:latin typeface="Times New Roman"/>
                <a:ea typeface="Times New Roman"/>
                <a:cs typeface="Times New Roman"/>
                <a:sym typeface="Times New Roman"/>
              </a:rPr>
              <a:t>Obtaining information without MSA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70000"/>
              <a:buFont typeface="Noto Sans Symbols"/>
              <a:buChar char="▪"/>
            </a:pPr>
            <a:r>
              <a:rPr lang="ko" sz="2000">
                <a:latin typeface="Times New Roman"/>
                <a:ea typeface="Times New Roman"/>
                <a:cs typeface="Times New Roman"/>
                <a:sym typeface="Times New Roman"/>
              </a:rPr>
              <a:t>Assistant to find expert model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▪"/>
            </a:pPr>
            <a:r>
              <a:rPr lang="ko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 to complex task (ex: protein binding)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062" y="137225"/>
            <a:ext cx="70792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112525" y="199300"/>
            <a:ext cx="601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Char char="▪"/>
            </a:pPr>
            <a:r>
              <a:rPr b="1" lang="ko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6947000" y="0"/>
            <a:ext cx="16095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42383" t="0"/>
          <a:stretch/>
        </p:blipFill>
        <p:spPr>
          <a:xfrm>
            <a:off x="7308282" y="4422350"/>
            <a:ext cx="886926" cy="7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0" y="746308"/>
            <a:ext cx="86163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Noto Sans Symbols"/>
              <a:buChar char="▪"/>
            </a:pPr>
            <a:r>
              <a:rPr b="1" lang="ko" sz="2000">
                <a:latin typeface="Times New Roman"/>
                <a:ea typeface="Times New Roman"/>
                <a:cs typeface="Times New Roman"/>
                <a:sym typeface="Times New Roman"/>
              </a:rPr>
              <a:t>Dataset 1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Noto Sans Symbols"/>
              <a:buChar char="▪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Protein function classification:</a:t>
            </a:r>
            <a:b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from PDB dataset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data len = 37503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800" y="1000350"/>
            <a:ext cx="4776800" cy="13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387" y="2434174"/>
            <a:ext cx="5103638" cy="22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50" y="2394875"/>
            <a:ext cx="3541068" cy="23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1143001" y="-126958"/>
            <a:ext cx="184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0" y="1"/>
            <a:ext cx="9144000" cy="573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b="1" i="0" sz="19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0" y="4786313"/>
            <a:ext cx="9146400" cy="356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0" y="4827389"/>
            <a:ext cx="53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48025" y="784050"/>
            <a:ext cx="3652200" cy="17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-3460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100000"/>
              <a:buFont typeface="Noto Sans Symbols"/>
              <a:buChar char="▪"/>
            </a:pPr>
            <a:r>
              <a:rPr b="1" lang="ko" sz="2000">
                <a:latin typeface="Times New Roman"/>
                <a:ea typeface="Times New Roman"/>
                <a:cs typeface="Times New Roman"/>
                <a:sym typeface="Times New Roman"/>
              </a:rPr>
              <a:t>Dataset 2</a:t>
            </a:r>
            <a:endParaRPr b="1" sz="2000"/>
          </a:p>
          <a:p>
            <a:pPr indent="-32258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100000"/>
              <a:buFont typeface="Noto Sans Symbols"/>
              <a:buChar char="▪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Protein structure classification : </a:t>
            </a:r>
            <a:b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from CATH dataset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100000"/>
              <a:buFont typeface="Noto Sans Symbols"/>
              <a:buChar char="▪"/>
            </a:pPr>
            <a:r>
              <a:rPr lang="ko" sz="1600">
                <a:latin typeface="Times New Roman"/>
                <a:ea typeface="Times New Roman"/>
                <a:cs typeface="Times New Roman"/>
                <a:sym typeface="Times New Roman"/>
              </a:rPr>
              <a:t>data len = 80969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675" y="706969"/>
            <a:ext cx="4746576" cy="3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88" y="2612000"/>
            <a:ext cx="3443425" cy="213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